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3" r:id="rId3"/>
    <p:sldMasterId id="2147483705" r:id="rId4"/>
  </p:sldMasterIdLst>
  <p:sldIdLst>
    <p:sldId id="256" r:id="rId5"/>
    <p:sldId id="270" r:id="rId6"/>
    <p:sldId id="272" r:id="rId7"/>
    <p:sldId id="259" r:id="rId8"/>
    <p:sldId id="275" r:id="rId9"/>
    <p:sldId id="278" r:id="rId10"/>
    <p:sldId id="279" r:id="rId11"/>
    <p:sldId id="280" r:id="rId12"/>
    <p:sldId id="282" r:id="rId13"/>
    <p:sldId id="284" r:id="rId14"/>
    <p:sldId id="285" r:id="rId15"/>
    <p:sldId id="286" r:id="rId16"/>
    <p:sldId id="287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5F"/>
    <a:srgbClr val="FF6699"/>
    <a:srgbClr val="016389"/>
    <a:srgbClr val="FF3300"/>
    <a:srgbClr val="020321"/>
    <a:srgbClr val="66CCFF"/>
    <a:srgbClr val="FF0066"/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8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1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502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xmlns="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xmlns="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72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92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6501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3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738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2599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28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475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=""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=""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437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39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="" xmlns:a16="http://schemas.microsoft.com/office/drawing/2014/main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="" xmlns:a16="http://schemas.microsoft.com/office/drawing/2014/main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008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2451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=""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238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166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15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4922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580868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7246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5400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7030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31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32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24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001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=""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=""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=""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=""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=""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=""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=""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=""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=""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=""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=""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=""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=""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=""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=""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=""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=""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=""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=""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=""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9426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33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68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=""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=""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67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4321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9926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9007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009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7241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25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6712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7199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695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05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75485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4382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xmlns="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xmlns="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337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82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10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429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9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45335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15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5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83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59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515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417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5142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9154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430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7766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995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72846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8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27523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xmlns="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xmlns="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xmlns="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xmlns="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xmlns="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133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xmlns="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xmlns="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xmlns="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xmlns="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xmlns="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xmlns="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xmlns="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991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xmlns="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xmlns="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xmlns="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xmlns="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xmlns="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xmlns="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628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xmlns="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9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E0DB-527F-471E-A6EC-0BAAFFCD57F8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1DED-B8AC-48D8-A8F0-65B761FD7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1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light.kapook.com/view/15828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9404"/>
          <a:stretch/>
        </p:blipFill>
        <p:spPr>
          <a:xfrm>
            <a:off x="-14364" y="0"/>
            <a:ext cx="12206364" cy="68961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-419100" y="1660525"/>
            <a:ext cx="7562850" cy="2724150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54793" y="2438400"/>
            <a:ext cx="7615314" cy="2387600"/>
          </a:xfrm>
        </p:spPr>
        <p:txBody>
          <a:bodyPr>
            <a:noAutofit/>
          </a:bodyPr>
          <a:lstStyle/>
          <a:p>
            <a:pPr algn="l"/>
            <a:r>
              <a:rPr lang="th-TH" sz="6600" b="1" dirty="0" smtClean="0">
                <a:solidFill>
                  <a:schemeClr val="bg1"/>
                </a:solidFill>
              </a:rPr>
              <a:t>สรุปพ.ร.บ.คอมพิวเตอร์ </a:t>
            </a:r>
            <a:r>
              <a:rPr lang="th-TH" sz="6600" b="1" spc="300" dirty="0" smtClean="0">
                <a:solidFill>
                  <a:schemeClr val="bg1"/>
                </a:solidFill>
              </a:rPr>
              <a:t>กรณีศึกษา</a:t>
            </a:r>
            <a:r>
              <a:rPr lang="th-TH" sz="6600" b="1" dirty="0" smtClean="0">
                <a:solidFill>
                  <a:schemeClr val="bg1"/>
                </a:solidFill>
              </a:rPr>
              <a:t/>
            </a:r>
            <a:br>
              <a:rPr lang="th-TH" sz="6600" b="1" dirty="0" smtClean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6040238" y="2092408"/>
            <a:ext cx="376215" cy="376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97208" y="183162"/>
            <a:ext cx="5477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จำหน่ายหรือเผยแพร่ชุดคำสั่งเพื่อนำไปใช้กระทำความผิด (มาตรา 13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44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17119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44546A">
                    <a:lumMod val="50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endParaRPr lang="th-TH" sz="16600" b="1" dirty="0">
              <a:solidFill>
                <a:srgbClr val="44546A">
                  <a:lumMod val="50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55235" y="2076645"/>
            <a:ext cx="6463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กรณีทำเพื่อเป็นเครื่องมือในการกระทำความผิดทางคอมพิวเตอร์ตามมาตรา 5-11 (หรือข้อ 1-3 ในบทความนี้) ต้องจำคุกไม่เกิน 1 ปี ปรับไม่เกิน 2 หมื่นบาท หรือทั้งจำทั้งปรับ หากมีผู้นำไปใช้กระทำความผิด ผู้จำหน่ายหรือผู้เผยแพร่ต้องรับผิดชอบร่วมด้วย</a:t>
            </a:r>
          </a:p>
          <a:p>
            <a:pPr algn="thaiDist"/>
            <a:endParaRPr lang="th-TH" sz="2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50211" y="4052231"/>
            <a:ext cx="6304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กรณี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ทำเพื่อเป็นเครื่องมือในการกระทำความผิดทางคอมพิวเตอร์ มาตรา 12 ต้องจำคุกไม่เกิน 2 ปี ปรับไม่เกิน 4 หมื่นบาท หรือทั้งจำทั้งปรับ หากมีผู้นำไปใช้กระทำความผิด ผู้จำหน่ายหรือผู้เผยแพร่ต้องรับผิดชอบร่วมด้วย</a:t>
            </a: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r="26274"/>
          <a:stretch>
            <a:fillRect/>
          </a:stretch>
        </p:blipFill>
        <p:spPr>
          <a:xfrm>
            <a:off x="2219325" y="1047750"/>
            <a:ext cx="2374900" cy="3703638"/>
          </a:xfrm>
        </p:spPr>
      </p:pic>
      <p:sp>
        <p:nvSpPr>
          <p:cNvPr id="13" name="Oval 90"/>
          <p:cNvSpPr/>
          <p:nvPr/>
        </p:nvSpPr>
        <p:spPr>
          <a:xfrm>
            <a:off x="6055890" y="4058366"/>
            <a:ext cx="376215" cy="376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5693010" y="543189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44505" y="183162"/>
            <a:ext cx="5890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นำข้อมูลที่ผิด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พ.ร.บ. เข้า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สู่ระบบคอมพิวเตอร์ (มาตรา 14)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32885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  <a:endParaRPr lang="th-TH" sz="166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39103" y="1923237"/>
            <a:ext cx="6752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ใน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ความผิดมาตรา 14 จะระบุโทษการนำข้อมูลที่เปิดพ.ร.บ.เข้าสู่ระบบคอมพิวเตอร์ ซึ่งแบ่งออกเป็น 5 ข้อความผิดด้วยกันคือ</a:t>
            </a:r>
          </a:p>
          <a:p>
            <a:pPr lvl="1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ข้อมูลปลอม ทุจริต หลอกลวง (อย่างเช่น ข่าวปลอม โฆษณาธุรกิจลูกโซ่ที่หลอกลวงเอาเงินลูกค้า และไม่มีการส่งมอบของให้จริงๆ เป็นต้น)</a:t>
            </a:r>
          </a:p>
          <a:p>
            <a:pPr lvl="1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ข้อมูลความผิดเกี่ยวกับความมั่งคงปลอดภัย</a:t>
            </a:r>
          </a:p>
          <a:p>
            <a:pPr lvl="1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ข้อมูลความผิดเกี่ยวกับความมั่นคง ก่อการร้าย</a:t>
            </a:r>
          </a:p>
          <a:p>
            <a:pPr lvl="1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ข้อมูลลามก ที่ประชาชนเข้าถึงได้</a:t>
            </a:r>
          </a:p>
          <a:p>
            <a:pPr lvl="1"/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เผยแพร่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ส่งต่อข้อมูล ที่รู้แล้วว่าผิด (เช่น กด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Share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ข้อมูลที่มีเนื้อหาเข้าข่ายความผิดพ.ร.บ.คอมพิวเตอร์ก็มีความผิด)</a:t>
            </a:r>
          </a:p>
        </p:txBody>
      </p:sp>
      <p:sp>
        <p:nvSpPr>
          <p:cNvPr id="3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778907" y="5277219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๐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19376" y="5337993"/>
            <a:ext cx="5630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หากเป็นการกระทำที่ส่งผลถึงประชาชน ต้องได้รับโทษจำคุกไม่เกิน 5 ปี ปรับไม่เกิน 1 แสนบาท หรือทั้งจำทั้งปรับ และหากเป็นกรณีที่เป็นการกระทำที่ส่งผลต่อบุคลใดบุคคลหนึ่ง ต้องได้รับโทษจำคุกไม่เกิน 3 ปี ปรับไม่เกิน 6 แสนบาท หรือทั้งจำทั้งปรับ (แต่ในกรณีอย่างหลังนี้สามารถยอมความกันได้)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47309" y="4785559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36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ตัวแทนรูปภาพ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r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12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5459472" y="4349778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44505" y="183162"/>
            <a:ext cx="5890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ให้ความร่วมมือ ยินยอม รู้เห็นเป็นใจกับผู้ร่วมกระทำความผิด (มาตรา 15)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32885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166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39103" y="1986301"/>
            <a:ext cx="6180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กรณีนี้ถ้าเทียบให้เห็นภาพชัดๆ ก็เช่น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 ที่เปิดให้มีการแสดงความคิดเห็น แล้วมีความคิดเห็นที่มีเนื้อหาผิดกฎหมายก็มีความผิด แต่ถ้าหากแอด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มินเพจตรวจส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อบแล้วพบเจอ และลบออก จะถือว่าเป็นผู้ที่พ้นความผิด</a:t>
            </a:r>
          </a:p>
        </p:txBody>
      </p:sp>
      <p:sp>
        <p:nvSpPr>
          <p:cNvPr id="3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545369" y="4195107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๐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2171" y="4269138"/>
            <a:ext cx="5630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แต่ถ้าไม่ยอมลบออกต้องได้รับโทษ ถือว่าเป็นผู้กระทำความผิดตามมาตร 14 ต้องได้รับโทษเช่นเดียวกันผู้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หรือแสดงความคิดเห็นทางออนไลน์ แต่ถ้าผู้ดูแลระบบพิสูจน์ได้ว่า ตนได้ปฏิบัติตามขั้นตอนการแจ้งเตือนแล้วไม่ต้องรับโทษ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26274" y="3589384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36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ตัวแทนรูปภาพ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r="35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5459472" y="5942100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44506" y="183162"/>
            <a:ext cx="5138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ตัดต่อ เติม หรือดัดแปลงภาพ (มาตรา 16)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32885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166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59473" y="1982195"/>
            <a:ext cx="6558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แบ่งออกเป็น 2 ประเด็นหลักคือ</a:t>
            </a:r>
          </a:p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•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การโพ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สต์ภาพ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ของผู้อื่นที่เกิดจากการสร้าง ตัดต่อ หรือดัดแปลง ที่น่าจะทำให้ผู้อื่นนั้นเสียชื่อเสียง ถูกดูหมิ่นเกลียดชัง อย่างเช่นกรณีที่เอาภาพดาราไปตัดต่อ และตกแต่งเรื่องขึ้นมา จนทำให้บุคคลนั้นเกิดความเสียหาย ก็ถือว่ามีความผิดตามพ.ร.บ.คอมพิวเตอร์</a:t>
            </a:r>
          </a:p>
          <a:p>
            <a:pPr algn="thaiDist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•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การโพ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สต์ภาพ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ผู้เสียชีวิต หากเป็นการ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โพสต์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ที่ทำให้บิดามารดา คู่สมรส หรือบุตรของผู้ตายเสียชื่อเสียง ถูกดูหมิ่นเกลียดชัง หรือได้รับความอับอาย</a:t>
            </a:r>
          </a:p>
        </p:txBody>
      </p:sp>
      <p:sp>
        <p:nvSpPr>
          <p:cNvPr id="3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545369" y="5787429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๐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2171" y="5861460"/>
            <a:ext cx="5630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หากทำผิดตามนี้ ต้องได้รับโทษจำคุกไม่เกิน 3 ปี และปรับไม่เกิน 2 แสนบาท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26274" y="5181706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36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r="28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5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442CD5-E887-4BC0-A447-2C9BD87CCF6D}"/>
              </a:ext>
            </a:extLst>
          </p:cNvPr>
          <p:cNvSpPr txBox="1"/>
          <p:nvPr/>
        </p:nvSpPr>
        <p:spPr>
          <a:xfrm>
            <a:off x="-663480" y="368690"/>
            <a:ext cx="5799401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th-TH" altLang="ko-KR" sz="115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</a:t>
            </a:r>
            <a:endParaRPr lang="ko-KR" altLang="en-US" sz="115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5236" y="2406557"/>
            <a:ext cx="8034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พ.ร.บ.</a:t>
            </a:r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 พ.ศ. 2560 หรือฉบับที่ 2 ปัจจุบันมีผลบังคับใช้แล้ว ถ้าเราเป็นคนหนึ่งที่คลุกคลีกับการใช้งานคอมพิวเตอร์ หรืออินเตอร์เน็ต ก็ควรจะรู้เกี่ยวกับพ.ร.บ.นี้ไว้ เพราะเราจะได้ไม่เผลอไปทำความผิด อย่างน้อยๆ ต้องระวัง 8 ประเด็นที่เราได้เขียนเอาไว้เลย อีกทั้งการมีพ.ร.บ.คอมพิวเตอร์ขึ้นมา ก็ถือว่าเป็นการควบคุมการใช้งานคอมพิวเตอร์ในระดับหนึ่ง และในทางหนึ่งก็ช่วยคุ้มครองสิทธิเสรีภาพของผู้ใช้งานด้วย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26742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รูปภาพ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xmlns="" id="{56A32878-1F5C-4F1A-AB4F-758960EC9CB3}"/>
              </a:ext>
            </a:extLst>
          </p:cNvPr>
          <p:cNvSpPr/>
          <p:nvPr/>
        </p:nvSpPr>
        <p:spPr>
          <a:xfrm>
            <a:off x="3009" y="4429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34A8ED-2203-43F7-9815-361E190AC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96374" y="596685"/>
            <a:ext cx="11573197" cy="724247"/>
          </a:xfrm>
        </p:spPr>
        <p:txBody>
          <a:bodyPr>
            <a:noAutofit/>
          </a:bodyPr>
          <a:lstStyle/>
          <a:p>
            <a:r>
              <a:rPr lang="th-TH" altLang="ko-KR" sz="6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พ.ร.บ. คอมพิวเตอร์ คืออะไร</a:t>
            </a:r>
            <a:endParaRPr lang="ko-KR" altLang="en-US" sz="6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783292" y="303747"/>
            <a:ext cx="483693" cy="58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rgbClr val="FF3300"/>
                </a:solidFill>
              </a:rPr>
              <a:t>“</a:t>
            </a:r>
            <a:endParaRPr lang="en-US" sz="19900" dirty="0">
              <a:solidFill>
                <a:srgbClr val="FF3300"/>
              </a:solidFill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 rot="10800000">
            <a:off x="7703422" y="501043"/>
            <a:ext cx="483693" cy="58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00" b="1" dirty="0" smtClean="0">
                <a:solidFill>
                  <a:srgbClr val="FF3300"/>
                </a:solidFill>
              </a:rPr>
              <a:t>“</a:t>
            </a:r>
            <a:endParaRPr lang="en-US" sz="19900" dirty="0">
              <a:solidFill>
                <a:srgbClr val="FF3300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112811" y="3834491"/>
            <a:ext cx="859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+mj-cs"/>
              </a:rPr>
              <a:t>ปัจจุบันมีคนใช้คอมพิวเตอร์ รวมถึง</a:t>
            </a:r>
            <a:r>
              <a:rPr lang="th-TH" sz="2400" b="1" dirty="0" err="1" smtClean="0">
                <a:solidFill>
                  <a:schemeClr val="bg1"/>
                </a:solidFill>
                <a:cs typeface="+mj-cs"/>
              </a:rPr>
              <a:t>สมาร์ทโฟน</a:t>
            </a:r>
            <a:r>
              <a:rPr lang="th-TH" sz="2400" b="1" dirty="0">
                <a:solidFill>
                  <a:schemeClr val="bg1"/>
                </a:solidFill>
                <a:cs typeface="+mj-cs"/>
              </a:rPr>
              <a:t>เป็นจำนวนมาก </a:t>
            </a:r>
            <a:r>
              <a:rPr lang="th-TH" sz="2400" b="1" dirty="0" smtClean="0">
                <a:solidFill>
                  <a:schemeClr val="bg1"/>
                </a:solidFill>
                <a:cs typeface="+mj-cs"/>
              </a:rPr>
              <a:t>บาง</a:t>
            </a:r>
            <a:r>
              <a:rPr lang="th-TH" sz="2400" b="1" dirty="0">
                <a:solidFill>
                  <a:schemeClr val="bg1"/>
                </a:solidFill>
                <a:cs typeface="+mj-cs"/>
              </a:rPr>
              <a:t>คนก็อาจจะใช้ในทางที่เป็นประโยชน์ แต่บางคนก็อาจใช้สิ่งนี้ทำ</a:t>
            </a:r>
            <a:r>
              <a:rPr lang="th-TH" sz="2400" b="1" dirty="0" smtClean="0">
                <a:solidFill>
                  <a:schemeClr val="bg1"/>
                </a:solidFill>
                <a:cs typeface="+mj-cs"/>
              </a:rPr>
              <a:t>ร้ายคน</a:t>
            </a:r>
            <a:r>
              <a:rPr lang="th-TH" sz="2400" b="1" dirty="0">
                <a:solidFill>
                  <a:schemeClr val="bg1"/>
                </a:solidFill>
                <a:cs typeface="+mj-cs"/>
              </a:rPr>
              <a:t>อื่นในทางอ้อมด้วย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106307" y="5105424"/>
            <a:ext cx="915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+mj-cs"/>
              </a:rPr>
              <a:t>เราอาจจะได้ยินข่าวเรื่องการกระทำความผิดทางคอมพิวเตอร์  ซึ่งบางเหตุการณ์ก็สร้างความเสียหายไม่น้อยเลย เพื่อจัดการกับเรื่องพวกนี้ เลยต้องมีพ.ร.บ.ออกมาควบคุม ในเมื่อการใช้คอมพิวเตอร์เป็นเรื่องใกล้ตัวเรา พ.ร.บ.คอมพิวเตอร์ก็เป็นเรื่องใกล้ตัวเราเช่นกัน หากเราไม่รู้เอาไว้ เราอาจจะเผลอไปทำผิด โดยที่เราไม่ได้ตั้งใจก็</a:t>
            </a:r>
            <a:r>
              <a:rPr lang="th-TH" sz="2400" b="1" dirty="0" smtClean="0">
                <a:solidFill>
                  <a:schemeClr val="bg1"/>
                </a:solidFill>
                <a:cs typeface="+mj-cs"/>
              </a:rPr>
              <a:t>ได้</a:t>
            </a:r>
            <a:endParaRPr lang="th-TH" sz="2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24684" y="1798044"/>
            <a:ext cx="8861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พระราชบัญญัติ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ที่ว่าด้วยการกระทำผิดเกี่ยวกับคอมพิวเตอร์ ซึ่งคอมพิวเตอร์ที่ว่านี้ก็เป็นได้ทั้งคอมพิวเตอร์ตั้งโต๊ะ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คอมพิวเตอร์โน้ตบุ๊ก </a:t>
            </a:r>
            <a:r>
              <a:rPr lang="th-TH" sz="24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สมาร์ทโฟน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รวมถึงระบบต่างๆ ที่ถูกควบคุมด้วยระบบคอมพิวเตอร์ด้วย ซึ่งเป็นพ.ร.บ.ที่ตั้งขึ้นมาเพื่อป้องกัน ควบคุมการกระทำผิดที่จะเกิดขึ้นได้จากการใช้คอมพิวเตอร์ หากใครกระทำความผิดตามพ.ร.บ.คอมพิวเตอร์นี้ ก็จะต้องได้รับการลงโทษตามที่พ.ร.บ.กำหนดไว้</a:t>
            </a:r>
          </a:p>
        </p:txBody>
      </p:sp>
      <p:sp>
        <p:nvSpPr>
          <p:cNvPr id="46" name="Rounded Rectangle 48">
            <a:extLst>
              <a:ext uri="{FF2B5EF4-FFF2-40B4-BE49-F238E27FC236}">
                <a16:creationId xmlns:a16="http://schemas.microsoft.com/office/drawing/2014/main" xmlns="" id="{B4BA8E79-E9C3-4A44-80A4-991902E5854C}"/>
              </a:ext>
            </a:extLst>
          </p:cNvPr>
          <p:cNvSpPr/>
          <p:nvPr/>
        </p:nvSpPr>
        <p:spPr>
          <a:xfrm rot="2700000">
            <a:off x="932558" y="2069907"/>
            <a:ext cx="987877" cy="987877"/>
          </a:xfrm>
          <a:prstGeom prst="roundRect">
            <a:avLst>
              <a:gd name="adj" fmla="val 7849"/>
            </a:avLst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2124684" y="3483390"/>
            <a:ext cx="9005752" cy="0"/>
          </a:xfrm>
          <a:prstGeom prst="line">
            <a:avLst/>
          </a:prstGeom>
          <a:ln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2052431" y="4928563"/>
            <a:ext cx="9005752" cy="0"/>
          </a:xfrm>
          <a:prstGeom prst="line">
            <a:avLst/>
          </a:prstGeom>
          <a:ln>
            <a:solidFill>
              <a:srgbClr val="FFC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B034A8ED-2203-43F7-9815-361E190ACCD1}"/>
              </a:ext>
            </a:extLst>
          </p:cNvPr>
          <p:cNvSpPr txBox="1">
            <a:spLocks/>
          </p:cNvSpPr>
          <p:nvPr/>
        </p:nvSpPr>
        <p:spPr>
          <a:xfrm>
            <a:off x="998454" y="2182805"/>
            <a:ext cx="91866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ko-KR" altLang="en-US" sz="10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Rounded Rectangle 48">
            <a:extLst>
              <a:ext uri="{FF2B5EF4-FFF2-40B4-BE49-F238E27FC236}">
                <a16:creationId xmlns:a16="http://schemas.microsoft.com/office/drawing/2014/main" xmlns="" id="{B4BA8E79-E9C3-4A44-80A4-991902E5854C}"/>
              </a:ext>
            </a:extLst>
          </p:cNvPr>
          <p:cNvSpPr/>
          <p:nvPr/>
        </p:nvSpPr>
        <p:spPr>
          <a:xfrm rot="2700000">
            <a:off x="932557" y="3690313"/>
            <a:ext cx="987877" cy="987877"/>
          </a:xfrm>
          <a:prstGeom prst="roundRect">
            <a:avLst>
              <a:gd name="adj" fmla="val 7849"/>
            </a:avLst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B034A8ED-2203-43F7-9815-361E190ACCD1}"/>
              </a:ext>
            </a:extLst>
          </p:cNvPr>
          <p:cNvSpPr txBox="1">
            <a:spLocks/>
          </p:cNvSpPr>
          <p:nvPr/>
        </p:nvSpPr>
        <p:spPr>
          <a:xfrm>
            <a:off x="962075" y="3804642"/>
            <a:ext cx="91866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ko-KR" altLang="en-US" sz="10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8" name="Rounded Rectangle 48">
            <a:extLst>
              <a:ext uri="{FF2B5EF4-FFF2-40B4-BE49-F238E27FC236}">
                <a16:creationId xmlns:a16="http://schemas.microsoft.com/office/drawing/2014/main" xmlns="" id="{B4BA8E79-E9C3-4A44-80A4-991902E5854C}"/>
              </a:ext>
            </a:extLst>
          </p:cNvPr>
          <p:cNvSpPr/>
          <p:nvPr/>
        </p:nvSpPr>
        <p:spPr>
          <a:xfrm rot="2700000">
            <a:off x="927467" y="5264627"/>
            <a:ext cx="987877" cy="987877"/>
          </a:xfrm>
          <a:prstGeom prst="roundRect">
            <a:avLst>
              <a:gd name="adj" fmla="val 7849"/>
            </a:avLst>
          </a:prstGeom>
          <a:solidFill>
            <a:srgbClr val="FF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B034A8ED-2203-43F7-9815-361E190ACCD1}"/>
              </a:ext>
            </a:extLst>
          </p:cNvPr>
          <p:cNvSpPr txBox="1">
            <a:spLocks/>
          </p:cNvSpPr>
          <p:nvPr/>
        </p:nvSpPr>
        <p:spPr>
          <a:xfrm>
            <a:off x="990946" y="5343464"/>
            <a:ext cx="91866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ko-KR" altLang="en-US" sz="10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84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9CCC63A-FE50-4E38-AB1C-D19873939302}"/>
              </a:ext>
            </a:extLst>
          </p:cNvPr>
          <p:cNvSpPr txBox="1"/>
          <p:nvPr/>
        </p:nvSpPr>
        <p:spPr>
          <a:xfrm>
            <a:off x="4090082" y="6581001"/>
            <a:ext cx="2045041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3C66D3-BE32-41EC-A9E3-5871452C4DB6}"/>
              </a:ext>
            </a:extLst>
          </p:cNvPr>
          <p:cNvSpPr txBox="1"/>
          <p:nvPr/>
        </p:nvSpPr>
        <p:spPr>
          <a:xfrm>
            <a:off x="6135123" y="6581001"/>
            <a:ext cx="2045041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B990AA1-4F23-47B7-9E15-8854DE23B0F1}"/>
              </a:ext>
            </a:extLst>
          </p:cNvPr>
          <p:cNvSpPr txBox="1"/>
          <p:nvPr/>
        </p:nvSpPr>
        <p:spPr>
          <a:xfrm>
            <a:off x="0" y="6581001"/>
            <a:ext cx="2045041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3647FC-10E4-44F7-9347-4C0972996D9D}"/>
              </a:ext>
            </a:extLst>
          </p:cNvPr>
          <p:cNvSpPr txBox="1"/>
          <p:nvPr/>
        </p:nvSpPr>
        <p:spPr>
          <a:xfrm>
            <a:off x="2045041" y="6581000"/>
            <a:ext cx="2045041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9936"/>
          <a:stretch>
            <a:fillRect/>
          </a:stretch>
        </p:blipFill>
        <p:spPr>
          <a:xfrm>
            <a:off x="6400800" y="1207402"/>
            <a:ext cx="4666592" cy="4666592"/>
          </a:xfrm>
        </p:spPr>
      </p:pic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488409" y="379954"/>
            <a:ext cx="740716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chemeClr val="accent5">
                    <a:lumMod val="75000"/>
                  </a:schemeClr>
                </a:solidFill>
              </a:rPr>
              <a:t>กรณีศึกษา: </a:t>
            </a:r>
            <a:r>
              <a:rPr lang="th-TH" sz="5400" b="1" dirty="0" smtClean="0"/>
              <a:t>การทำผิดตาม พ.ร.บ.คอมพิวเตอร์</a:t>
            </a:r>
            <a:br>
              <a:rPr lang="th-TH" sz="5400" b="1" dirty="0" smtClean="0"/>
            </a:br>
            <a:endParaRPr lang="en-US" sz="5400" dirty="0"/>
          </a:p>
        </p:txBody>
      </p:sp>
      <p:sp>
        <p:nvSpPr>
          <p:cNvPr id="36" name="ตัวแทนเนื้อหา 2"/>
          <p:cNvSpPr txBox="1">
            <a:spLocks/>
          </p:cNvSpPr>
          <p:nvPr/>
        </p:nvSpPr>
        <p:spPr>
          <a:xfrm>
            <a:off x="488409" y="2526951"/>
            <a:ext cx="5095242" cy="25698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Font typeface="Arial" panose="020B0604020202020204" pitchFamily="34" charset="0"/>
              <a:buNone/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หลังจากมีการประกาศใช้ พ.ร.บ.คอมพิวเตอร์ ฉบับที่ 2 ก็มีกรณีที่เข้าข่ายกระทำความผิดพ.ร.บ.ออกมาให้เห็นกันบ้าง เพื่อสร้างความเข้าใจมากขึ้น เราเลยขอยกตัวอย่างกรณีที่อาจผิดตามพ.ร.บ.คอมพิวเตอร์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89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2"/>
          <a:stretch/>
        </p:blipFill>
        <p:spPr>
          <a:xfrm>
            <a:off x="0" y="1"/>
            <a:ext cx="12192000" cy="6873766"/>
          </a:xfrm>
          <a:prstGeom prst="rect">
            <a:avLst/>
          </a:prstGeom>
        </p:spPr>
      </p:pic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-189187" y="228686"/>
            <a:ext cx="3783725" cy="1342530"/>
          </a:xfrm>
          <a:prstGeom prst="flowChartAlternateProcess">
            <a:avLst/>
          </a:prstGeom>
          <a:solidFill>
            <a:schemeClr val="tx1">
              <a:lumMod val="95000"/>
              <a:lumOff val="5000"/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7840" y="245653"/>
            <a:ext cx="2204545" cy="1325563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กรณีศึกษาที่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189187" y="1984361"/>
            <a:ext cx="12654455" cy="3722755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2333667"/>
            <a:ext cx="10907110" cy="3056047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cs typeface="+mj-cs"/>
              </a:rPr>
              <a:t>	</a:t>
            </a:r>
            <a:r>
              <a:rPr lang="th-TH" sz="3600" b="1" dirty="0" smtClean="0">
                <a:solidFill>
                  <a:srgbClr val="FFFF00"/>
                </a:solidFill>
                <a:latin typeface="AngsanaUPC" panose="02020603050405020304" pitchFamily="18" charset="-34"/>
                <a:cs typeface="+mj-cs"/>
              </a:rPr>
              <a:t>มีข่าว</a:t>
            </a:r>
            <a:r>
              <a:rPr lang="th-TH" sz="3600" b="1" dirty="0">
                <a:solidFill>
                  <a:srgbClr val="FFFF00"/>
                </a:solidFill>
                <a:latin typeface="AngsanaUPC" panose="02020603050405020304" pitchFamily="18" charset="-34"/>
                <a:cs typeface="+mj-cs"/>
              </a:rPr>
              <a:t>อย่างโด่ง</a:t>
            </a:r>
            <a:r>
              <a:rPr lang="th-TH" sz="3600" b="1" dirty="0" smtClean="0">
                <a:solidFill>
                  <a:srgbClr val="FFFF00"/>
                </a:solidFill>
                <a:latin typeface="AngsanaUPC" panose="02020603050405020304" pitchFamily="18" charset="-34"/>
                <a:cs typeface="+mj-cs"/>
              </a:rPr>
              <a:t>ดังในโลกอินเทอร์เน็ต </a:t>
            </a:r>
            <a:endParaRPr lang="th-TH" sz="3200" b="1" dirty="0" smtClean="0">
              <a:solidFill>
                <a:srgbClr val="FFFF00"/>
              </a:solidFill>
              <a:latin typeface="AngsanaUPC" panose="02020603050405020304" pitchFamily="18" charset="-34"/>
              <a:cs typeface="+mj-cs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</a:rPr>
              <a:t>	</a:t>
            </a:r>
            <a:r>
              <a:rPr lang="th-TH" sz="3200" b="1" dirty="0" smtClean="0">
                <a:solidFill>
                  <a:schemeClr val="bg1"/>
                </a:solidFill>
                <a:latin typeface="AngsanaUPC" panose="02020603050405020304" pitchFamily="18" charset="-34"/>
                <a:cs typeface="+mj-cs"/>
              </a:rPr>
              <a:t>เป็น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  <a:hlinkClick r:id="rId3"/>
              </a:rPr>
              <a:t>กรณีที่มีชายหนุ่มคนหนึ่งถ่ายรูปตึกที่มีลักษณะเอนๆ พร้อม</a:t>
            </a:r>
            <a:r>
              <a:rPr lang="th-TH" sz="3200" b="1" dirty="0" err="1">
                <a:solidFill>
                  <a:schemeClr val="bg1"/>
                </a:solidFill>
                <a:latin typeface="AngsanaUPC" panose="02020603050405020304" pitchFamily="18" charset="-34"/>
                <a:cs typeface="+mj-cs"/>
                <a:hlinkClick r:id="rId3"/>
              </a:rPr>
              <a:t>โพสต์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  <a:hlinkClick r:id="rId3"/>
              </a:rPr>
              <a:t>ข้อความประมาณว่า ตึกทรุดตัว ลงบน</a:t>
            </a:r>
            <a:r>
              <a:rPr lang="th-TH" sz="3200" b="1" dirty="0" err="1">
                <a:solidFill>
                  <a:schemeClr val="bg1"/>
                </a:solidFill>
                <a:latin typeface="AngsanaUPC" panose="02020603050405020304" pitchFamily="18" charset="-34"/>
                <a:cs typeface="+mj-cs"/>
                <a:hlinkClick r:id="rId3"/>
              </a:rPr>
              <a:t>เฟสบุ๊ค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  <a:hlinkClick r:id="rId3"/>
              </a:rPr>
              <a:t> 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</a:rPr>
              <a:t>เลยทำให้เกิดเป็นประเด็นที่หลายเอาตกอกตกใจไปกันใหญ่ แต่ต่อมาก็มีการเปิดเผยว่า ตึกที่เห็นนั้นเป็นเพียงดีไซน์ของตึกที่ตั้งใจจะให้เอนแบบนั้นอยู่แล้ว เลยทำให้เจ้าของ</a:t>
            </a:r>
            <a:r>
              <a:rPr lang="th-TH" sz="3200" b="1" dirty="0" err="1">
                <a:solidFill>
                  <a:schemeClr val="bg1"/>
                </a:solidFill>
                <a:latin typeface="AngsanaUPC" panose="02020603050405020304" pitchFamily="18" charset="-34"/>
                <a:cs typeface="+mj-cs"/>
              </a:rPr>
              <a:t>โพสต์</a:t>
            </a:r>
            <a:r>
              <a:rPr lang="th-TH" sz="3200" b="1" dirty="0">
                <a:solidFill>
                  <a:schemeClr val="bg1"/>
                </a:solidFill>
                <a:latin typeface="AngsanaUPC" panose="02020603050405020304" pitchFamily="18" charset="-34"/>
                <a:cs typeface="+mj-cs"/>
              </a:rPr>
              <a:t>ถูกตำรวจเรียกสอบสวน เพราะเข้าข่ายความผิดพ.ร.บ.คอมพิวเตอร์ ม.14 (2) นำข้อความเท็จเข้าระบบคอมพิวเตอร์ อันเป็นเท็จก่อให้เกิดความตื่นตระหนก</a:t>
            </a:r>
            <a:endParaRPr lang="en-US" sz="3200" b="1" dirty="0">
              <a:solidFill>
                <a:schemeClr val="bg1"/>
              </a:solidFill>
              <a:latin typeface="AngsanaUPC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49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753307" y="3045262"/>
            <a:ext cx="7257393" cy="942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7200" b="1" dirty="0" smtClean="0">
                <a:solidFill>
                  <a:schemeClr val="bg1">
                    <a:lumMod val="95000"/>
                  </a:schemeClr>
                </a:solidFill>
              </a:rPr>
              <a:t>เรื่องที่ห้ามทำผิดกฎหมาย พ.ร.บ.คอมพิวเตอร์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092036" y="-678344"/>
            <a:ext cx="1399742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700" b="1" dirty="0" smtClean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287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3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5852291" y="403080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857584" y="4645103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874600" y="5354997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Oval 125">
            <a:extLst>
              <a:ext uri="{FF2B5EF4-FFF2-40B4-BE49-F238E27FC236}">
                <a16:creationId xmlns="" xmlns:a16="http://schemas.microsoft.com/office/drawing/2014/main" id="{E6A7B491-D86C-49C7-92C0-8F94F92F2EA5}"/>
              </a:ext>
            </a:extLst>
          </p:cNvPr>
          <p:cNvSpPr/>
          <p:nvPr/>
        </p:nvSpPr>
        <p:spPr>
          <a:xfrm>
            <a:off x="5874600" y="5969299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97208" y="183162"/>
            <a:ext cx="5154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</a:t>
            </a:r>
            <a:r>
              <a:rPr lang="th-TH" sz="44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 หรือข้อมูลของผู้อื่นโดยไม่ชอบ (มาตรา 5-8)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07871" y="189170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หาก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เข้าไปเจาะข้อมูลทางคอมพิวเตอร์ของคนอื่น โดยที่เจ้าของข้อมูลไม่ได้อนุญาต หรือในกรณีที่เรารู้จักกันดีก็คือ การปล่อย</a:t>
            </a:r>
            <a:r>
              <a:rPr lang="th-TH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ไวรัส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มัลแวร์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เข้าคอมพิวเตอร์คนอื่น เพื่อเจาะข้อมูลบางอย่าง หรือพวก</a:t>
            </a:r>
            <a:r>
              <a:rPr lang="th-TH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แฮคเกอร์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ที่เข้าไปขโมยข้อมูลของคนอื่นก็มีความผิดตามพ.ร.บ.คอมพิวเตอร์</a:t>
            </a:r>
          </a:p>
        </p:txBody>
      </p:sp>
      <p:sp>
        <p:nvSpPr>
          <p:cNvPr id="36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48109" y="3911912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65757" y="4538056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66071" y="5234824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46668" y="5878654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41402" y="4142963"/>
            <a:ext cx="558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เข้าถึงระบบคอมพิวเตอร์: จำคุกไม่เกิน 6 เดือน ปรับไม่เกิน 1 หมื่นบาท หรือทั้งจำทั้งปรับ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41402" y="4738110"/>
            <a:ext cx="5368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เข้าถึงข้อมูลคอมพิวเตอร์: จำคุกไม่เกิน 2 ปี ปรับไม่เกิน 4 หมื่นบาท หรือทั้งจำทั้งปรับ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41402" y="5315232"/>
            <a:ext cx="5457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ล่วงรู้มาตรการป้องกันการเข้าถึงระบบคอมพิวเตอร์และนำไปเปิดเผย: จำคุกไม่เกิน 1 ปี ปรับไม่เกิน 2 หมื่นบาท หรือทั้งจำทั้งปรับ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19093" y="6097964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ดักรับข้อมูลคอมพิวเตอร์: จำคุกไม่เกิน 2 ปี ปรับไม่เกิน 4 หมื่นบาท หรือทั้งจำทั้งปรับ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419093" y="3338625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36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060047" y="-372975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44546A">
                    <a:lumMod val="50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16600" b="1" dirty="0">
              <a:solidFill>
                <a:srgbClr val="44546A">
                  <a:lumMod val="50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ตัวแทนรูปภาพ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r="28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1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5774118" y="5076068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97208" y="183162"/>
            <a:ext cx="5477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แก้ไข ดัดแปลง หรือทำให้ข้อมูลผู้อื่นเสียหาย (มาตรา 9-10)</a:t>
            </a:r>
            <a:b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400" b="1" dirty="0">
              <a:solidFill>
                <a:srgbClr val="44546A">
                  <a:lumMod val="75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17119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44546A">
                    <a:lumMod val="50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16600" b="1" dirty="0">
              <a:solidFill>
                <a:srgbClr val="44546A">
                  <a:lumMod val="50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55235" y="1855921"/>
            <a:ext cx="6361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ในข้อนี้จะรวมหมายถึงการทำให้ข้อมูลเสียหาย ทำลาย แก้ไข เปลี่ยนแปลง เพิ่มเติมข้อมูลของผู้อื่นโดยมิชอบ หรือจะเป็นในกรณีที่ทำให้ระบบคอมพิวเตอร์ของผู้อื่นไม่สามารถทำงานได้ตามปกติ อย่างเช่น กรณีของกลุ่มคนที่ไม่ชอบใจกับการกระทำของอีกฝ่าย แล้วต่อต้านด้วยการเข้าไปขัดขวาง ทำร้ายระบบเว็บไซต์ของฝ่ายตรงข้าม ให้บุคคลอื่นๆ ใช้งานไม่ได้</a:t>
            </a:r>
            <a:b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2400" dirty="0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2291" y="4903841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๐</a:t>
            </a:r>
            <a:endParaRPr lang="th-TH" sz="44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19093" y="5091027"/>
            <a:ext cx="5220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ต้องระวางโทษจำคุกไม่เกิน 5 ปี ปรับไม่เกิน 1 แสนบาท หรือทั้งจำทั้งปรับ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99658" y="4133833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44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ตัวแทนรูปภาพ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0" r="31450"/>
          <a:stretch>
            <a:fillRect/>
          </a:stretch>
        </p:blipFill>
        <p:spPr>
          <a:xfrm>
            <a:off x="2219325" y="1047750"/>
            <a:ext cx="2374900" cy="3703638"/>
          </a:xfrm>
        </p:spPr>
      </p:pic>
    </p:spTree>
    <p:extLst>
      <p:ext uri="{BB962C8B-B14F-4D97-AF65-F5344CB8AC3E}">
        <p14:creationId xmlns:p14="http://schemas.microsoft.com/office/powerpoint/2010/main" val="28910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5774118" y="4839579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97208" y="183162"/>
            <a:ext cx="5477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ส่งข้อมูลหรือ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อีเมล์ก่อกวน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ผู้อื่น หรือส่ง</a:t>
            </a:r>
            <a:r>
              <a:rPr lang="th-TH" sz="4400" b="1" dirty="0" err="1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อีเมล์ส</a:t>
            </a:r>
            <a:r>
              <a:rPr lang="th-TH" sz="4400" b="1" dirty="0" smtClean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แปม 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(มาตรา 11)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17119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44546A">
                    <a:lumMod val="50000"/>
                  </a:srgb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16600" b="1" dirty="0">
              <a:solidFill>
                <a:srgbClr val="44546A">
                  <a:lumMod val="50000"/>
                </a:srgb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455235" y="1934751"/>
            <a:ext cx="6463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ประเด็นพ่อค้า แม่ค้าออนไลน์ หรือนักการตลาดที่ส่งอีเมล์ขายของที่ลูกค้าไม่ยินดีที่จะรับ หรือที่รู้จักกันว่า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อีเมล์แปม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 หรือแม้แต่การฝากร้านตาม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Facebook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 </a:t>
            </a:r>
            <a:r>
              <a:rPr lang="en-US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Instragram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เป็นสิ่งที่ไม่ควรทำและยังรวมถึงคนที่ขโมย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Database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ลูกค้าจากคนอื่นแล้วส่ง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อีเมล์ขาย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ของตัวเอง</a:t>
            </a:r>
          </a:p>
          <a:p>
            <a:pPr algn="thaiDist"/>
            <a:endParaRPr lang="th-TH" sz="24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52291" y="4667352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๐</a:t>
            </a:r>
            <a:endParaRPr lang="th-TH" sz="44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19093" y="4854538"/>
            <a:ext cx="5220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ถ้าส่งโดยปกปิดหรือปลอมแปลงแหล่งที่มา ปรับไม่เกิน 1 แสนบาท และถ้าส่งโดยไม่เปิดโอกาสให้ปฏิเสธตอบรับได้โดยงาน ต้องได้รับโทษจำคุกไม่เกิน 2 ปี ปรับไม่เกิน 4 หมื่นบาท หรือทั้งจำทั้งปรับ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99658" y="3897344"/>
            <a:ext cx="1728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44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r="27236"/>
          <a:stretch>
            <a:fillRect/>
          </a:stretch>
        </p:blipFill>
        <p:spPr>
          <a:xfrm>
            <a:off x="2219325" y="1047750"/>
            <a:ext cx="2374900" cy="3703638"/>
          </a:xfrm>
        </p:spPr>
      </p:pic>
    </p:spTree>
    <p:extLst>
      <p:ext uri="{BB962C8B-B14F-4D97-AF65-F5344CB8AC3E}">
        <p14:creationId xmlns:p14="http://schemas.microsoft.com/office/powerpoint/2010/main" val="37525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5789227" y="456683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794520" y="5275731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5811536" y="603291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97208" y="183162"/>
            <a:ext cx="5611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เข้าถึงระบบ หรือข้อมูลทางด้านความมั่นคงโดยมิชอบ (มาตรา 12)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132885" y="-426144"/>
            <a:ext cx="5749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tx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16600" b="1" dirty="0">
              <a:solidFill>
                <a:schemeClr val="tx2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07871" y="192323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2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โพสต์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เกี่ยวกับ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เรื่องการเมืองที่ส่งผลให้เกิดความเสียหายหรือความมั่นคงต่อประเทศ หรือ</a:t>
            </a:r>
            <a:r>
              <a:rPr lang="th-TH" sz="2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โพสต์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เป็นการก่อกวน หรือการก่อการร้ายขึ้น  ความผิดมาตรา 12 ได้บอกไว้ว่าการเข้าถึงระบบหรือข้อมูลทางด้านความมั่งคงโดยมิชอบ หรือการ</a:t>
            </a:r>
            <a:r>
              <a:rPr lang="th-TH" sz="2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โพสต์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ข้อความ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ในโลกออนไลน์ที่เข่าข่ายข้อมูลเท็จที่น่าจะเกิดความเสียหายต่อความมั่นคงของประเทศ ความปลอดภัยสาธารณะ หรือทำให้ประชาชนเกิดอาการตื่นตระหนก และล่วงรู้ถึงมาตรการการป้องกันการเข้าถึงระบบคอมพิวเตอร์และนำไปเปิดเผย</a:t>
            </a:r>
          </a:p>
          <a:p>
            <a:pPr algn="thaiDist"/>
            <a:endParaRPr lang="th-TH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85045" y="4447942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02693" y="5168684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TextBox 34">
            <a:extLst>
              <a:ext uri="{FF2B5EF4-FFF2-40B4-BE49-F238E27FC236}">
                <a16:creationId xmlns=""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903007" y="5912738"/>
            <a:ext cx="49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4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78338" y="4678993"/>
            <a:ext cx="4951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กรณีไม่เกิดความเสียหาย: จำคุก 1-7 ปี และปรับ 2 หมื่น – 1.4 แสนบาท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78338" y="5368738"/>
            <a:ext cx="4714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กรณีเกิดความเสียหาย: จำคุก 1-10 ปี และปรับ 2 หมื่น – 2 แสนบาท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78338" y="5993146"/>
            <a:ext cx="5750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กรณีเป็นเหตุให้ผู้อื่นถึงแก่ความตาย: จำคุก 5-20 ปี และปรับ 1 แสน – 4 แสนบาท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397427" y="3888772"/>
            <a:ext cx="1446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i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บทลงโทษ</a:t>
            </a:r>
            <a:endParaRPr lang="th-TH" sz="3600" i="1" u="sng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" name="ตัวแทนรูปภาพ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8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1439</Words>
  <Application>Microsoft Office PowerPoint</Application>
  <PresentationFormat>แบบจอกว้าง</PresentationFormat>
  <Paragraphs>82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6" baseType="lpstr">
      <vt:lpstr>Arial Unicode MS</vt:lpstr>
      <vt:lpstr>맑은 고딕</vt:lpstr>
      <vt:lpstr>Angsana New</vt:lpstr>
      <vt:lpstr>AngsanaUPC</vt:lpstr>
      <vt:lpstr>Arial</vt:lpstr>
      <vt:lpstr>Calibri</vt:lpstr>
      <vt:lpstr>Calibri Light</vt:lpstr>
      <vt:lpstr>Cordia New</vt:lpstr>
      <vt:lpstr>ธีมของ Office</vt:lpstr>
      <vt:lpstr>Contents Slide Master</vt:lpstr>
      <vt:lpstr>1_Contents Slide Master</vt:lpstr>
      <vt:lpstr>2_Contents Slide Master</vt:lpstr>
      <vt:lpstr>สรุปพ.ร.บ.คอมพิวเตอร์ กรณีศึกษา </vt:lpstr>
      <vt:lpstr>งานนำเสนอ PowerPoint</vt:lpstr>
      <vt:lpstr>งานนำเสนอ PowerPoint</vt:lpstr>
      <vt:lpstr>กรณีศึกษาที่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 พ.ร.บ.คอมพิวเตอร์: กรณีศึกษา</dc:title>
  <dc:creator>Windows User</dc:creator>
  <cp:lastModifiedBy>HPG4</cp:lastModifiedBy>
  <cp:revision>45</cp:revision>
  <dcterms:created xsi:type="dcterms:W3CDTF">2019-06-28T02:17:37Z</dcterms:created>
  <dcterms:modified xsi:type="dcterms:W3CDTF">2019-07-01T02:35:07Z</dcterms:modified>
</cp:coreProperties>
</file>