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73" r:id="rId10"/>
    <p:sldId id="274" r:id="rId11"/>
    <p:sldId id="270" r:id="rId12"/>
    <p:sldId id="272" r:id="rId13"/>
    <p:sldId id="275" r:id="rId14"/>
  </p:sldIdLst>
  <p:sldSz cx="12192000" cy="6858000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FF"/>
    <a:srgbClr val="AD0374"/>
    <a:srgbClr val="331C16"/>
    <a:srgbClr val="C55A11"/>
    <a:srgbClr val="FB35B9"/>
    <a:srgbClr val="CC6600"/>
    <a:srgbClr val="FF9900"/>
    <a:srgbClr val="0D0D0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7A56-C929-488C-8A14-59AB87A55662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30A6-E582-4A68-B709-FA483AA44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492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28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7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45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3" y="1412777"/>
            <a:ext cx="5088565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53483" y="1584253"/>
            <a:ext cx="4681480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63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xmlns="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26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9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98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113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1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2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9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27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4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7AE5-6870-4AC9-81C2-7548C8622A58}" type="datetimeFigureOut">
              <a:rPr lang="th-TH" smtClean="0"/>
              <a:t>01/07/62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DD0E-B465-4628-AD0E-7B4D0C482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3784" y="0"/>
            <a:ext cx="14037673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04395" y="455301"/>
            <a:ext cx="8556725" cy="948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solidFill>
                  <a:schemeClr val="bg1"/>
                </a:solidFill>
              </a:rPr>
              <a:t>พ.ร.บ. </a:t>
            </a:r>
            <a:r>
              <a:rPr lang="th-TH" sz="6600" b="1" dirty="0" smtClean="0">
                <a:solidFill>
                  <a:schemeClr val="bg1"/>
                </a:solidFill>
              </a:rPr>
              <a:t>คุ้มครองข้อมูลส่วนบุคคล</a:t>
            </a:r>
            <a:endParaRPr lang="th-TH" sz="6600" b="1" dirty="0">
              <a:solidFill>
                <a:schemeClr val="bg1"/>
              </a:solidFill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31105" y="2409713"/>
            <a:ext cx="5830645" cy="2667896"/>
          </a:xfrm>
          <a:prstGeom prst="round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475513" y="2627577"/>
            <a:ext cx="4447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“ทำไม</a:t>
            </a:r>
            <a:r>
              <a:rPr lang="th-TH" sz="3200" b="1" dirty="0">
                <a:solidFill>
                  <a:srgbClr val="FFFF00"/>
                </a:solidFill>
                <a:cs typeface="+mj-cs"/>
              </a:rPr>
              <a:t>ต้องคุ้มครองข้อมูลส่วน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บุคคล..”</a:t>
            </a:r>
            <a:endParaRPr lang="th-TH" sz="32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7108930" y="3252693"/>
            <a:ext cx="4543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000" b="1" dirty="0" smtClean="0">
                <a:solidFill>
                  <a:schemeClr val="bg1"/>
                </a:solidFill>
              </a:rPr>
              <a:t>                   ความก้าวหน้าของเทคโนโลยีทำให้การเก็บรวบรวมข้อมูล การใช้และการเปิดเผยข้อมูลส่วนบุคคล ซึ่งกระทำได้โดยง่ายและรวดเร็ว ทำให้มีการละเมิด ทำให้การละเมิดสิทธิข้อมูลส่วนบุคคล และก่อให้เกิดความเสียหายต่อตัวบุคคล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0808"/>
            <a:ext cx="6096000" cy="4320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6" name="Oval 5"/>
          <p:cNvSpPr/>
          <p:nvPr/>
        </p:nvSpPr>
        <p:spPr>
          <a:xfrm flipH="1">
            <a:off x="5009228" y="2118410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5009228" y="3249574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022675" y="4582443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32938" y="2079439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009226" y="3232773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09226" y="4568996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1410727" y="452875"/>
            <a:ext cx="3093433" cy="9483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rgbClr val="C00000"/>
                </a:solidFill>
              </a:rPr>
              <a:t>สาระสำคัญ</a:t>
            </a:r>
            <a:endParaRPr lang="th-TH" sz="6000" b="1" dirty="0">
              <a:solidFill>
                <a:srgbClr val="C00000"/>
              </a:solidFill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91747" y="1798672"/>
            <a:ext cx="4857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                          บุคคลเจ้าของข้อมูล ต้องให้ความยินยอม               การเก็บรวบรวม การใช้ และการเปิดเผยข้อมูลส่วนบุคคล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29" name="ชื่อเรื่อง 1"/>
          <p:cNvSpPr txBox="1">
            <a:spLocks/>
          </p:cNvSpPr>
          <p:nvPr/>
        </p:nvSpPr>
        <p:spPr>
          <a:xfrm>
            <a:off x="191747" y="3075275"/>
            <a:ext cx="470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                        ผู้เก็บรวบรวมข้อมูลส่วนบุคคลต้องรักษาความมั่นคงปลอดภัยของข้อมูล ไม่ให้มีการเปลี่ยนแปลงแก้ไขหรือใครเข้าถึงได้โดยมิชอบ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214413" y="4342242"/>
            <a:ext cx="4680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         บุคคลเจ้าของข้อมูล มีสิทธิถอนความยินยอม หรือขอให้ลบ หรือทำลายข้อมูลได้ เมื่อถูกนำไปใช้ในทางไม่ชอบด้วยกฎหมาย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756303" y="-465560"/>
            <a:ext cx="373249" cy="948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rgbClr val="C00000"/>
                </a:solidFill>
              </a:rPr>
              <a:t>“</a:t>
            </a:r>
            <a:endParaRPr lang="th-TH" sz="16600" b="1" dirty="0">
              <a:solidFill>
                <a:srgbClr val="C00000"/>
              </a:solidFill>
            </a:endParaRPr>
          </a:p>
        </p:txBody>
      </p:sp>
      <p:sp>
        <p:nvSpPr>
          <p:cNvPr id="38" name="ชื่อเรื่อง 1"/>
          <p:cNvSpPr txBox="1">
            <a:spLocks/>
          </p:cNvSpPr>
          <p:nvPr/>
        </p:nvSpPr>
        <p:spPr>
          <a:xfrm rot="10800000">
            <a:off x="4413784" y="1136233"/>
            <a:ext cx="373249" cy="948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rgbClr val="C00000"/>
                </a:solidFill>
              </a:rPr>
              <a:t>“</a:t>
            </a:r>
            <a:endParaRPr lang="th-TH" sz="16600" b="1" dirty="0">
              <a:solidFill>
                <a:srgbClr val="C00000"/>
              </a:solidFill>
            </a:endParaRPr>
          </a:p>
        </p:txBody>
      </p:sp>
      <p:pic>
        <p:nvPicPr>
          <p:cNvPr id="3" name="ตัวแทนรูปภาพ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7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4470" y="1700808"/>
            <a:ext cx="6096000" cy="4320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6" name="Oval 5"/>
          <p:cNvSpPr/>
          <p:nvPr/>
        </p:nvSpPr>
        <p:spPr>
          <a:xfrm flipH="1">
            <a:off x="4976104" y="2713867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995781" y="3603207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007209" y="4596011"/>
            <a:ext cx="672073" cy="672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963834" y="2689616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990728" y="3575539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04175" y="4592127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79067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4"/>
          <p:cNvSpPr/>
          <p:nvPr/>
        </p:nvSpPr>
        <p:spPr>
          <a:xfrm>
            <a:off x="6170156" y="1709060"/>
            <a:ext cx="6096000" cy="4320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6967552" y="3122182"/>
            <a:ext cx="5000332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กำหนดมาตรฐานในการเก็บรวบรวม ใช้ หรือเปิดเผยข้อมูลส่วนบุคคล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4013750" y="529782"/>
            <a:ext cx="3920012" cy="9483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chemeClr val="accent5">
                    <a:lumMod val="50000"/>
                  </a:schemeClr>
                </a:solidFill>
              </a:rPr>
              <a:t>หน่วยงานที่เกี่ยวข้อง</a:t>
            </a:r>
            <a:endParaRPr lang="th-TH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3253446" y="-290749"/>
            <a:ext cx="373249" cy="948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endParaRPr lang="th-TH" sz="1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ชื่อเรื่อง 1"/>
          <p:cNvSpPr txBox="1">
            <a:spLocks/>
          </p:cNvSpPr>
          <p:nvPr/>
        </p:nvSpPr>
        <p:spPr>
          <a:xfrm rot="10800000">
            <a:off x="8109598" y="1210037"/>
            <a:ext cx="373249" cy="948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endParaRPr lang="th-TH" sz="1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Oval 5"/>
          <p:cNvSpPr/>
          <p:nvPr/>
        </p:nvSpPr>
        <p:spPr>
          <a:xfrm flipH="1">
            <a:off x="6279882" y="4189836"/>
            <a:ext cx="672073" cy="67207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27" name="ชื่อเรื่อง 1"/>
          <p:cNvSpPr txBox="1">
            <a:spLocks/>
          </p:cNvSpPr>
          <p:nvPr/>
        </p:nvSpPr>
        <p:spPr>
          <a:xfrm>
            <a:off x="7041477" y="4163974"/>
            <a:ext cx="4818829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ให้ความรู้และการฝึกอบรมแก่หน่วยงานรัฐ เอกชน และบุคคลทั่วไป ในการคุ้มครองข้อมูลส่วนบุคคล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1" name="ชื่อเรื่อง 1"/>
          <p:cNvSpPr txBox="1">
            <a:spLocks/>
          </p:cNvSpPr>
          <p:nvPr/>
        </p:nvSpPr>
        <p:spPr>
          <a:xfrm>
            <a:off x="1529603" y="2694520"/>
            <a:ext cx="3487236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พิจารณาเรื่องร้องเรียนเมื่อมีการ</a:t>
            </a:r>
            <a:r>
              <a:rPr lang="th-TH" sz="2400" b="1" dirty="0">
                <a:solidFill>
                  <a:schemeClr val="bg1"/>
                </a:solidFill>
              </a:rPr>
              <a:t>ล</a:t>
            </a:r>
            <a:r>
              <a:rPr lang="th-TH" sz="2400" b="1" dirty="0" smtClean="0">
                <a:solidFill>
                  <a:schemeClr val="bg1"/>
                </a:solidFill>
              </a:rPr>
              <a:t>ะเมิด</a:t>
            </a:r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6363718" y="1935928"/>
            <a:ext cx="5698295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i="1" u="sng" dirty="0" smtClean="0">
                <a:solidFill>
                  <a:schemeClr val="bg1"/>
                </a:solidFill>
              </a:rPr>
              <a:t>สำนักงานคณะกรรมการคุ้มครองข้อมูลส่วนบุคคล</a:t>
            </a:r>
            <a:endParaRPr lang="th-TH" sz="3200" b="1" i="1" u="sng" dirty="0">
              <a:solidFill>
                <a:schemeClr val="bg1"/>
              </a:solidFill>
            </a:endParaRPr>
          </a:p>
        </p:txBody>
      </p:sp>
      <p:sp>
        <p:nvSpPr>
          <p:cNvPr id="32" name="ชื่อเรื่อง 1"/>
          <p:cNvSpPr txBox="1">
            <a:spLocks/>
          </p:cNvSpPr>
          <p:nvPr/>
        </p:nvSpPr>
        <p:spPr>
          <a:xfrm>
            <a:off x="608009" y="3683664"/>
            <a:ext cx="4261696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400" b="1" dirty="0" smtClean="0">
                <a:solidFill>
                  <a:schemeClr val="bg1"/>
                </a:solidFill>
              </a:rPr>
              <a:t>                                      ตรวจสอบผู้ควบคุมข้อมูลส่วนบุคคล หรือผู้ประมวลผลข้อมูลส่วนบุคคล ที่ก่อให้เกิดความเสียหายแก่เจ้าของข้อมูล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3" name="ชื่อเรื่อง 1"/>
          <p:cNvSpPr txBox="1">
            <a:spLocks/>
          </p:cNvSpPr>
          <p:nvPr/>
        </p:nvSpPr>
        <p:spPr>
          <a:xfrm>
            <a:off x="3211474" y="4652512"/>
            <a:ext cx="1805365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</a:rPr>
              <a:t>ไกล่เกลี่ยข้อพิพาท 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4" name="ชื่อเรื่อง 1"/>
          <p:cNvSpPr txBox="1">
            <a:spLocks/>
          </p:cNvSpPr>
          <p:nvPr/>
        </p:nvSpPr>
        <p:spPr>
          <a:xfrm>
            <a:off x="2007602" y="1931028"/>
            <a:ext cx="3746155" cy="769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i="1" u="sng" dirty="0" smtClean="0">
                <a:solidFill>
                  <a:schemeClr val="bg1"/>
                </a:solidFill>
              </a:rPr>
              <a:t>คณะกรรมการผู้เชี่ยวชาญ</a:t>
            </a:r>
            <a:endParaRPr lang="th-TH" sz="3600" b="1" i="1" u="sng" dirty="0">
              <a:solidFill>
                <a:schemeClr val="bg1"/>
              </a:solidFill>
            </a:endParaRPr>
          </a:p>
        </p:txBody>
      </p:sp>
      <p:sp>
        <p:nvSpPr>
          <p:cNvPr id="35" name="Oval 5"/>
          <p:cNvSpPr/>
          <p:nvPr/>
        </p:nvSpPr>
        <p:spPr>
          <a:xfrm flipH="1">
            <a:off x="6279882" y="3140970"/>
            <a:ext cx="672073" cy="67207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 flipH="1">
            <a:off x="6290543" y="3129582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22"/>
          <p:cNvSpPr txBox="1"/>
          <p:nvPr/>
        </p:nvSpPr>
        <p:spPr>
          <a:xfrm flipH="1">
            <a:off x="6286123" y="4158243"/>
            <a:ext cx="672075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7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Block Arc 14">
            <a:extLst>
              <a:ext uri="{FF2B5EF4-FFF2-40B4-BE49-F238E27FC236}">
                <a16:creationId xmlns="" xmlns:a16="http://schemas.microsoft.com/office/drawing/2014/main" id="{F9EB3416-F716-4379-9520-CC25F80C87DD}"/>
              </a:ext>
            </a:extLst>
          </p:cNvPr>
          <p:cNvSpPr/>
          <p:nvPr/>
        </p:nvSpPr>
        <p:spPr>
          <a:xfrm rot="16200000">
            <a:off x="10709633" y="356998"/>
            <a:ext cx="935215" cy="9358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รูปครึ่งกรอบ 3"/>
          <p:cNvSpPr/>
          <p:nvPr/>
        </p:nvSpPr>
        <p:spPr>
          <a:xfrm>
            <a:off x="0" y="0"/>
            <a:ext cx="608009" cy="60800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รูปครึ่งกรอบ 8"/>
          <p:cNvSpPr/>
          <p:nvPr/>
        </p:nvSpPr>
        <p:spPr>
          <a:xfrm>
            <a:off x="239458" y="241761"/>
            <a:ext cx="220734" cy="250704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9" name="รูปครึ่งกรอบ 28"/>
          <p:cNvSpPr/>
          <p:nvPr/>
        </p:nvSpPr>
        <p:spPr>
          <a:xfrm rot="10800000">
            <a:off x="11620848" y="6298215"/>
            <a:ext cx="608009" cy="60800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0" name="รูปครึ่งกรอบ 29"/>
          <p:cNvSpPr/>
          <p:nvPr/>
        </p:nvSpPr>
        <p:spPr>
          <a:xfrm rot="10800000">
            <a:off x="11763486" y="6410881"/>
            <a:ext cx="220734" cy="250704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593D695-2294-4538-9D1D-78F1F23AF869}"/>
              </a:ext>
            </a:extLst>
          </p:cNvPr>
          <p:cNvGrpSpPr/>
          <p:nvPr/>
        </p:nvGrpSpPr>
        <p:grpSpPr>
          <a:xfrm>
            <a:off x="4976197" y="1082069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381E299-32AA-4C5F-A252-3235EA52097B}"/>
              </a:ext>
            </a:extLst>
          </p:cNvPr>
          <p:cNvSpPr/>
          <p:nvPr/>
        </p:nvSpPr>
        <p:spPr>
          <a:xfrm>
            <a:off x="617584" y="2175772"/>
            <a:ext cx="6503296" cy="4110728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xmlns="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6007975" y="2842565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877443" y="511870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403697" y="509871"/>
            <a:ext cx="68804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</a:rPr>
              <a:t>คนไทยได้อะไรจาก พ.ร.บ. คุ้มครองข้อมูลฯ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9" name="ชื่อเรื่อง 1"/>
          <p:cNvSpPr txBox="1">
            <a:spLocks/>
          </p:cNvSpPr>
          <p:nvPr/>
        </p:nvSpPr>
        <p:spPr>
          <a:xfrm>
            <a:off x="847646" y="2016048"/>
            <a:ext cx="5956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400" b="1" dirty="0" smtClean="0">
                <a:solidFill>
                  <a:schemeClr val="bg1"/>
                </a:solidFill>
              </a:rPr>
              <a:t>1. ป้องกันการล่วงละเมิดความเป็นส่วนตัวของข้อมูลส่วนบุคคล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1223013" y="2950400"/>
            <a:ext cx="4609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400" b="1" dirty="0" smtClean="0">
                <a:solidFill>
                  <a:schemeClr val="bg1"/>
                </a:solidFill>
              </a:rPr>
              <a:t>2. ปกป้องความเสียหายแก่เจ้าของข้อมูลส่วนบุคคล และความเดือดร้อนรำคาญ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1" name="ชื่อเรื่อง 1"/>
          <p:cNvSpPr txBox="1">
            <a:spLocks/>
          </p:cNvSpPr>
          <p:nvPr/>
        </p:nvSpPr>
        <p:spPr>
          <a:xfrm>
            <a:off x="1707349" y="3926108"/>
            <a:ext cx="4207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400" b="1" dirty="0" smtClean="0">
                <a:solidFill>
                  <a:schemeClr val="bg1"/>
                </a:solidFill>
              </a:rPr>
              <a:t>3. สร้างกลไก หรือมาตรฐานการกำกับดูแลในการคุ้มครองข้อมูลส่วนบุคคล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32" name="ชื่อเรื่อง 1"/>
          <p:cNvSpPr txBox="1">
            <a:spLocks/>
          </p:cNvSpPr>
          <p:nvPr/>
        </p:nvSpPr>
        <p:spPr>
          <a:xfrm>
            <a:off x="2484868" y="4869306"/>
            <a:ext cx="3813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400" b="1" dirty="0" smtClean="0">
                <a:solidFill>
                  <a:schemeClr val="bg1"/>
                </a:solidFill>
              </a:rPr>
              <a:t>4. สามารถฟ้องเรียกค่าสินไหมทดแทนกรณีถูกละเมิดข้อมูลส่วนบุคคล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646386"/>
            <a:ext cx="12344400" cy="8229600"/>
          </a:xfrm>
        </p:spPr>
      </p:pic>
      <p:sp>
        <p:nvSpPr>
          <p:cNvPr id="13" name="สี่เหลี่ยมผืนผ้า 12"/>
          <p:cNvSpPr/>
          <p:nvPr/>
        </p:nvSpPr>
        <p:spPr>
          <a:xfrm>
            <a:off x="-133736" y="2293883"/>
            <a:ext cx="12325736" cy="2349062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002585" y="3405170"/>
            <a:ext cx="7768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  <a:cs typeface="+mj-cs"/>
              </a:rPr>
              <a:t>Information Security And </a:t>
            </a:r>
            <a:r>
              <a:rPr lang="en-US" sz="3600" b="1" dirty="0" err="1" smtClean="0">
                <a:solidFill>
                  <a:schemeClr val="accent4"/>
                </a:solidFill>
                <a:cs typeface="+mj-cs"/>
              </a:rPr>
              <a:t>Webometrics</a:t>
            </a:r>
            <a:r>
              <a:rPr lang="en-US" sz="3600" b="1" dirty="0" smtClean="0">
                <a:solidFill>
                  <a:schemeClr val="accent4"/>
                </a:solidFill>
                <a:cs typeface="+mj-cs"/>
              </a:rPr>
              <a:t> </a:t>
            </a:r>
            <a:endParaRPr lang="th-TH" sz="3600" dirty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51737" y="2563113"/>
            <a:ext cx="5779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chemeClr val="accent4"/>
                </a:solidFill>
                <a:cs typeface="+mj-cs"/>
              </a:rPr>
              <a:t>ความมั่นคง</a:t>
            </a:r>
            <a:r>
              <a:rPr lang="th-TH" sz="6000" b="1" dirty="0" smtClean="0">
                <a:solidFill>
                  <a:schemeClr val="accent4"/>
                </a:solidFill>
                <a:cs typeface="+mj-cs"/>
              </a:rPr>
              <a:t>ปลอดภัย</a:t>
            </a:r>
            <a:r>
              <a:rPr lang="th-TH" sz="5400" b="1" dirty="0" smtClean="0">
                <a:solidFill>
                  <a:schemeClr val="accent4"/>
                </a:solidFill>
                <a:cs typeface="+mj-cs"/>
              </a:rPr>
              <a:t>ไซเบอร์ </a:t>
            </a:r>
            <a:endParaRPr lang="th-TH" sz="5400" dirty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65578" y="2712673"/>
            <a:ext cx="4201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5000" b="1" dirty="0" smtClean="0">
                <a:solidFill>
                  <a:schemeClr val="bg2"/>
                </a:solidFill>
              </a:rPr>
              <a:t>พ.ร.บ. </a:t>
            </a:r>
            <a:endParaRPr lang="th-TH" sz="15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5207" cy="790693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2697" y="349360"/>
            <a:ext cx="6382407" cy="1325563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accent4"/>
                </a:solidFill>
              </a:rPr>
              <a:t>ทำไมต้องมี พ.ร.บ. ไซเบอร์</a:t>
            </a:r>
            <a:endParaRPr lang="th-TH" sz="6600" b="1" dirty="0">
              <a:solidFill>
                <a:schemeClr val="accent4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179728" y="1674923"/>
            <a:ext cx="12864662" cy="2317531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003785"/>
            <a:ext cx="10544503" cy="173042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   </a:t>
            </a:r>
            <a:r>
              <a:rPr lang="th-TH" sz="3500" b="1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เพื่อปกป้องระบบคอมพิวเตอร์และโครงข่าย  </a:t>
            </a:r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IT</a:t>
            </a:r>
            <a:r>
              <a:rPr lang="th-TH" sz="3500" b="1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ของโครงสร้างพื้นฐานที่สำคัญทางสารสนเทศ หรือ บริการที่สำคัญของประเทศ มีความมั่นคงปลอดภัยสามารถให้บริการได้เป็นปกติ และหน่วยงานสามารถรับมือกับภัยคุกคามทางไซเบอร์ ได้อย่างทันท่วงที</a:t>
            </a:r>
            <a:endParaRPr lang="th-TH" sz="3500" b="1" dirty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5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ตัวแทนเนื้อหา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-95535"/>
            <a:ext cx="6018662" cy="7049069"/>
          </a:xfrm>
          <a:prstGeom prst="rect">
            <a:avLst/>
          </a:prstGeom>
          <a:solidFill>
            <a:srgbClr val="331C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37" y="1107088"/>
            <a:ext cx="1815990" cy="1538974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34815" y="1803669"/>
            <a:ext cx="4944316" cy="4732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thaiDist">
              <a:buAutoNum type="arabicPeriod"/>
            </a:pP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กำหนดให้โครงสร้างพื้นฐานสำคัญทางสารสนเทศและหน่วยงานภาครัฐ มีมาตรฐานและมีแนวปฏิบัติในการรักษาความมั่นคงปลอดภัยไซเบอร์</a:t>
            </a:r>
          </a:p>
          <a:p>
            <a:pPr marL="514350" indent="-514350" algn="thaiDist">
              <a:buAutoNum type="arabicPeriod"/>
            </a:pP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มีการเฝ้าระวังภัยคุกคามและมีแผนรับมือเพื่อกู้คืนระบบให้กลับมาทำงานได้ตามปกติ</a:t>
            </a:r>
          </a:p>
          <a:p>
            <a:pPr marL="514350" indent="-514350" algn="thaiDist">
              <a:buAutoNum type="arabicPeriod"/>
            </a:pP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มีการร่วมมือและประสานงานกันและกับสำนักงานรักษาความมั่นคงปลอดภัยไซเบอร์ เมื่อมีภัยร้ายแรงที่ทำให้การให้บริการที่สำคัญไม่สามารถทำงานได้ จนทำให้ประชาชนเดือดร้อน</a:t>
            </a:r>
            <a:endParaRPr lang="th-TH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260175" y="363508"/>
            <a:ext cx="10334297" cy="1325563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สาระสำคัญกฎหมายว่าด้วย</a:t>
            </a:r>
            <a:br>
              <a:rPr lang="th-TH" b="1" dirty="0" smtClean="0">
                <a:solidFill>
                  <a:srgbClr val="FFFF00"/>
                </a:solidFill>
              </a:rPr>
            </a:br>
            <a:r>
              <a:rPr lang="th-TH" b="1" dirty="0" smtClean="0">
                <a:solidFill>
                  <a:srgbClr val="FFFF00"/>
                </a:solidFill>
              </a:rPr>
              <a:t>การรักษาความมั่นคง</a:t>
            </a:r>
            <a:r>
              <a:rPr lang="th-TH" sz="4000" b="1" dirty="0" smtClean="0">
                <a:solidFill>
                  <a:srgbClr val="FFFF00"/>
                </a:solidFill>
              </a:rPr>
              <a:t>ปลอดภัย</a:t>
            </a:r>
            <a:r>
              <a:rPr lang="th-TH" b="1" dirty="0" smtClean="0">
                <a:solidFill>
                  <a:srgbClr val="FFFF00"/>
                </a:solidFill>
              </a:rPr>
              <a:t>ไซเบอร์</a:t>
            </a:r>
            <a:endParaRPr lang="th-T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"/>
            <a:ext cx="316858" cy="12263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6858" y="-2"/>
            <a:ext cx="11896836" cy="1226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5391" y="5090"/>
            <a:ext cx="4156881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หน่วยงานหลักๆ 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780"/>
            <a:ext cx="6956836" cy="391322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62" y="2756841"/>
            <a:ext cx="2492047" cy="3929621"/>
          </a:xfrm>
          <a:prstGeom prst="rect">
            <a:avLst/>
          </a:prstGeom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49234" y="1818690"/>
            <a:ext cx="11108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/>
              <a:t> </a:t>
            </a:r>
            <a:r>
              <a:rPr lang="th-TH" sz="2800" b="1" dirty="0" smtClean="0"/>
              <a:t>     ดูแลการดำเนินงานของหน่วยงานรัฐหรือโครงสร้างพื้นฐานสำคัญ ให้มีมาตรฐาน เช่น ธนาคารแห่งประเทศไทย กำกับดูแลสถาบันการเงิน และ </a:t>
            </a:r>
            <a:r>
              <a:rPr lang="th-TH" sz="2800" b="1" dirty="0" err="1" smtClean="0"/>
              <a:t>กสทช</a:t>
            </a:r>
            <a:r>
              <a:rPr lang="th-TH" sz="2800" b="1" dirty="0" smtClean="0"/>
              <a:t>. กำกับดูแลผู้ใช้บริการโทรคมนาคม</a:t>
            </a:r>
            <a:endParaRPr lang="th-TH" sz="28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262795" y="-3351"/>
            <a:ext cx="115212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08" y="-3"/>
            <a:ext cx="1813991" cy="1223025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217074" y="-3352"/>
            <a:ext cx="45719" cy="1226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180984" y="4056"/>
            <a:ext cx="45719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741744" y="1077438"/>
            <a:ext cx="5983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หน่วยงาน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ควบคุมหรือกำกับดูแล</a:t>
            </a:r>
            <a:endParaRPr lang="th-T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316858" y="1503781"/>
            <a:ext cx="388796" cy="41513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2244321"/>
            <a:ext cx="4731777" cy="46136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14" y="2287070"/>
            <a:ext cx="7050575" cy="469568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-1"/>
            <a:ext cx="316858" cy="12263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6858" y="-2"/>
            <a:ext cx="11896836" cy="1226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5391" y="5090"/>
            <a:ext cx="4156881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หน่วยงานหลักๆ 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998536" y="1124706"/>
            <a:ext cx="8837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</a:rPr>
              <a:t>สำนักงานคณะกรรมการรักษาความมั่นคงปลอดภัยไซเบอร์แห่งชาติ</a:t>
            </a:r>
            <a:endParaRPr lang="th-TH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423543" y="3040918"/>
            <a:ext cx="3906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     เป็นศูนย์กลางเฝ้าระวังความปลอดภัยไซเบอร์ของประเทศและให้การช่วยเหลือในการป้องกันและรับมือเมื่อเกิดภัยคุกคามในระดับร้ายแรง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262795" y="-3351"/>
            <a:ext cx="115212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08" y="-3"/>
            <a:ext cx="1813991" cy="1223025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217074" y="-3352"/>
            <a:ext cx="45719" cy="12263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180984" y="4056"/>
            <a:ext cx="45719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ามเหลี่ยมหน้าจั่ว 8"/>
          <p:cNvSpPr/>
          <p:nvPr/>
        </p:nvSpPr>
        <p:spPr>
          <a:xfrm rot="5400000">
            <a:off x="4369580" y="4229396"/>
            <a:ext cx="930936" cy="80253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เครื่องหมายบั้ง 17"/>
          <p:cNvSpPr/>
          <p:nvPr/>
        </p:nvSpPr>
        <p:spPr>
          <a:xfrm>
            <a:off x="504312" y="1521243"/>
            <a:ext cx="388796" cy="41513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เครื่องหมายบั้ง 18"/>
          <p:cNvSpPr/>
          <p:nvPr/>
        </p:nvSpPr>
        <p:spPr>
          <a:xfrm>
            <a:off x="292882" y="1514714"/>
            <a:ext cx="388796" cy="41513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"/>
            <a:ext cx="316858" cy="12263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6858" y="-2"/>
            <a:ext cx="11896836" cy="1226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5391" y="5090"/>
            <a:ext cx="4156881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หน่วยงานหลักๆ 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188763" y="1077369"/>
            <a:ext cx="53416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</a:rPr>
              <a:t>ภัยคุกคามทางไซเบอร์ระดับร้ายแรง</a:t>
            </a:r>
            <a:endParaRPr lang="th-TH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262795" y="-3351"/>
            <a:ext cx="115212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08" y="-3"/>
            <a:ext cx="1813991" cy="1223025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217074" y="-3352"/>
            <a:ext cx="45719" cy="1226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180984" y="4056"/>
            <a:ext cx="45719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เครื่องหมายบั้ง 18"/>
          <p:cNvSpPr/>
          <p:nvPr/>
        </p:nvSpPr>
        <p:spPr>
          <a:xfrm>
            <a:off x="746358" y="1507796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/>
        </p:nvSpPr>
        <p:spPr>
          <a:xfrm>
            <a:off x="523031" y="1507796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305304" y="1510273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/>
          <a:stretch/>
        </p:blipFill>
        <p:spPr>
          <a:xfrm>
            <a:off x="5360741" y="2231264"/>
            <a:ext cx="6853926" cy="461367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0" y="2231264"/>
            <a:ext cx="5377387" cy="46136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ามเหลี่ยมหน้าจั่ว 8"/>
          <p:cNvSpPr/>
          <p:nvPr/>
        </p:nvSpPr>
        <p:spPr>
          <a:xfrm rot="5400000">
            <a:off x="4642141" y="4056631"/>
            <a:ext cx="1374997" cy="802531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64617" y="3400095"/>
            <a:ext cx="4010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3200" b="1" dirty="0" smtClean="0">
                <a:solidFill>
                  <a:srgbClr val="331C16"/>
                </a:solidFill>
              </a:rPr>
              <a:t>	ระบบในการให้บริการที่สำคัญของหน่วยโครงสร้างพื้นฐานถูกโจมตี จนไม่สามารถให้บริการได้</a:t>
            </a:r>
            <a:endParaRPr lang="th-TH" sz="3200" b="1" dirty="0">
              <a:solidFill>
                <a:srgbClr val="331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"/>
            <a:ext cx="316858" cy="12263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6858" y="-2"/>
            <a:ext cx="11896836" cy="1226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5391" y="5090"/>
            <a:ext cx="4156881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หน่วยงานหลักๆ 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412264" y="1077760"/>
            <a:ext cx="53416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</a:rPr>
              <a:t>ภัยคุกคามทางไซเบอร์ระดับวิกฤต</a:t>
            </a:r>
            <a:endParaRPr lang="th-TH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262795" y="-3351"/>
            <a:ext cx="115212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08" y="-3"/>
            <a:ext cx="1813991" cy="1223025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217074" y="-3352"/>
            <a:ext cx="45719" cy="1226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180984" y="4056"/>
            <a:ext cx="45719" cy="12263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เครื่องหมายบั้ง 18"/>
          <p:cNvSpPr/>
          <p:nvPr/>
        </p:nvSpPr>
        <p:spPr>
          <a:xfrm>
            <a:off x="719464" y="1507796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/>
        </p:nvSpPr>
        <p:spPr>
          <a:xfrm>
            <a:off x="509584" y="1507796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291857" y="1510273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3433"/>
          <a:stretch/>
        </p:blipFill>
        <p:spPr>
          <a:xfrm>
            <a:off x="4961965" y="2244711"/>
            <a:ext cx="7247964" cy="4613679"/>
          </a:xfrm>
          <a:prstGeom prst="rect">
            <a:avLst/>
          </a:prstGeom>
        </p:spPr>
      </p:pic>
      <p:sp>
        <p:nvSpPr>
          <p:cNvPr id="18" name="เครื่องหมายบั้ง 17"/>
          <p:cNvSpPr/>
          <p:nvPr/>
        </p:nvSpPr>
        <p:spPr>
          <a:xfrm>
            <a:off x="952546" y="1512279"/>
            <a:ext cx="388796" cy="415133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" y="2231264"/>
            <a:ext cx="5230902" cy="4627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ามเหลี่ยมหน้าจั่ว 8"/>
          <p:cNvSpPr/>
          <p:nvPr/>
        </p:nvSpPr>
        <p:spPr>
          <a:xfrm rot="5400000">
            <a:off x="4482656" y="4463103"/>
            <a:ext cx="1374997" cy="80253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09849" y="3475993"/>
            <a:ext cx="4226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800" b="1" dirty="0">
                <a:solidFill>
                  <a:schemeClr val="bg1"/>
                </a:solidFill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</a:rPr>
              <a:t>     ระบบบริการพื้นฐานที่สำคัญ ถูกโจมตี ไม่สามารถให้บริการได้ เป็นวงกว้าง กระทบกับชีวิตและความปลอดภัยของประชาชนจำนวนมาก และมีความเสียงที่จะลุกลามไปยังโครงสร้างพื้นฐานที่สำคัญอื่นๆ</a:t>
            </a:r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C8ECAFB7-E805-45F5-ABC8-45B4333712D0}"/>
              </a:ext>
            </a:extLst>
          </p:cNvPr>
          <p:cNvSpPr/>
          <p:nvPr/>
        </p:nvSpPr>
        <p:spPr>
          <a:xfrm>
            <a:off x="0" y="1"/>
            <a:ext cx="12192000" cy="1701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106" y="241437"/>
            <a:ext cx="8047616" cy="1325563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ประชาชนได้อะไรจาก </a:t>
            </a:r>
            <a:r>
              <a:rPr lang="th-TH" sz="7200" b="1" dirty="0" smtClean="0">
                <a:solidFill>
                  <a:schemeClr val="bg1"/>
                </a:solidFill>
              </a:rPr>
              <a:t>พ.ร.บ. ไซเบอร์</a:t>
            </a:r>
            <a:endParaRPr lang="th-TH" sz="7200" dirty="0">
              <a:solidFill>
                <a:schemeClr val="bg1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431180" y="4136847"/>
            <a:ext cx="4240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/>
              <a:t>มีการจัดตั้งหน่วยงานขึ้นมาดูมาตรฐานด้านความปลอดภัยไซเบอร์และให้ความช่วยเหลือ</a:t>
            </a:r>
            <a:endParaRPr lang="th-TH" sz="2000" b="1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23142" y="2581409"/>
            <a:ext cx="3767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000" b="1" dirty="0"/>
              <a:t> </a:t>
            </a:r>
            <a:r>
              <a:rPr lang="th-TH" sz="2000" b="1" dirty="0" smtClean="0"/>
              <a:t>                         มีแนวทางในการรับมือภัยคุกคามทางไซเบอร์ ไม่ให้เกิดผลกระทบเป็นวงกว้างและกลับมาทำงานได้อย่างรวดเร็ว</a:t>
            </a:r>
            <a:endParaRPr lang="th-TH" sz="2000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314740" y="1923956"/>
            <a:ext cx="4894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/>
              <a:t>ร</a:t>
            </a:r>
            <a:r>
              <a:rPr lang="th-TH" sz="2000" b="1" dirty="0" smtClean="0"/>
              <a:t>ะบบคอมพิวเตอร์ของหน่วยโครงสร้างพื้นฐานสำคัญ มีความปลอดภัยสามารถให้บริการได้ต่อเนื่อง</a:t>
            </a:r>
            <a:endParaRPr lang="th-TH" sz="2000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88489" y="4477126"/>
            <a:ext cx="41174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/>
              <a:t> </a:t>
            </a:r>
            <a:r>
              <a:rPr lang="th-TH" sz="2000" b="1" dirty="0" smtClean="0"/>
              <a:t>                 เมื่อเกิดภัยคุกคามร้ายแรงการเข้าไปแก้ไขปัญหาที่ต้องเข้าถึงทรัพย์สินจะต้องใช้คำสั่งศาลเพื่อคุ้มครองสิทธิ์</a:t>
            </a:r>
            <a:endParaRPr lang="th-TH" sz="2000" b="1" dirty="0"/>
          </a:p>
        </p:txBody>
      </p:sp>
      <p:sp>
        <p:nvSpPr>
          <p:cNvPr id="9" name="Right Triangle 3">
            <a:extLst>
              <a:ext uri="{FF2B5EF4-FFF2-40B4-BE49-F238E27FC236}">
                <a16:creationId xmlns:a16="http://schemas.microsoft.com/office/drawing/2014/main" xmlns="" id="{FF12270D-0A81-4805-A046-4BB0238C0811}"/>
              </a:ext>
            </a:extLst>
          </p:cNvPr>
          <p:cNvSpPr/>
          <p:nvPr/>
        </p:nvSpPr>
        <p:spPr>
          <a:xfrm>
            <a:off x="4856513" y="2302964"/>
            <a:ext cx="1296000" cy="1296000"/>
          </a:xfrm>
          <a:prstGeom prst="rtTriangle">
            <a:avLst/>
          </a:prstGeom>
          <a:solidFill>
            <a:srgbClr val="990099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b="1"/>
          </a:p>
        </p:txBody>
      </p:sp>
      <p:sp>
        <p:nvSpPr>
          <p:cNvPr id="10" name="Right Triangle 4">
            <a:extLst>
              <a:ext uri="{FF2B5EF4-FFF2-40B4-BE49-F238E27FC236}">
                <a16:creationId xmlns:a16="http://schemas.microsoft.com/office/drawing/2014/main" xmlns="" id="{A1DC60EA-2190-4B86-BEE4-D650E98451F1}"/>
              </a:ext>
            </a:extLst>
          </p:cNvPr>
          <p:cNvSpPr/>
          <p:nvPr/>
        </p:nvSpPr>
        <p:spPr>
          <a:xfrm rot="10800000">
            <a:off x="4911164" y="2248314"/>
            <a:ext cx="1296000" cy="1296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b="1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B4EF7D6C-6BCF-41F5-A55E-2209F181FD97}"/>
              </a:ext>
            </a:extLst>
          </p:cNvPr>
          <p:cNvSpPr txBox="1"/>
          <p:nvPr/>
        </p:nvSpPr>
        <p:spPr>
          <a:xfrm>
            <a:off x="5580981" y="201776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F9D71E58-72DB-46F5-A9C0-488C5017E850}"/>
              </a:ext>
            </a:extLst>
          </p:cNvPr>
          <p:cNvSpPr txBox="1"/>
          <p:nvPr/>
        </p:nvSpPr>
        <p:spPr>
          <a:xfrm>
            <a:off x="4830578" y="2565150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ight Triangle 6">
            <a:extLst>
              <a:ext uri="{FF2B5EF4-FFF2-40B4-BE49-F238E27FC236}">
                <a16:creationId xmlns:a16="http://schemas.microsoft.com/office/drawing/2014/main" xmlns="" id="{76B3A940-8AA5-47A4-83A6-EF8CB3398071}"/>
              </a:ext>
            </a:extLst>
          </p:cNvPr>
          <p:cNvSpPr/>
          <p:nvPr/>
        </p:nvSpPr>
        <p:spPr>
          <a:xfrm>
            <a:off x="4883838" y="4356870"/>
            <a:ext cx="1296000" cy="1296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5" name="Right Triangle 7">
            <a:extLst>
              <a:ext uri="{FF2B5EF4-FFF2-40B4-BE49-F238E27FC236}">
                <a16:creationId xmlns:a16="http://schemas.microsoft.com/office/drawing/2014/main" xmlns="" id="{4563745A-34BC-40DC-A26F-DFB2CD7AF30F}"/>
              </a:ext>
            </a:extLst>
          </p:cNvPr>
          <p:cNvSpPr/>
          <p:nvPr/>
        </p:nvSpPr>
        <p:spPr>
          <a:xfrm rot="10800000">
            <a:off x="4938489" y="4302219"/>
            <a:ext cx="1296000" cy="12960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xmlns="" id="{AFA25EC5-FD33-4805-BA17-E2AE74D449CD}"/>
              </a:ext>
            </a:extLst>
          </p:cNvPr>
          <p:cNvSpPr txBox="1"/>
          <p:nvPr/>
        </p:nvSpPr>
        <p:spPr>
          <a:xfrm>
            <a:off x="5613210" y="4081943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xmlns="" id="{04FA369B-5E89-4369-AE80-CD8C39725044}"/>
              </a:ext>
            </a:extLst>
          </p:cNvPr>
          <p:cNvSpPr txBox="1"/>
          <p:nvPr/>
        </p:nvSpPr>
        <p:spPr>
          <a:xfrm>
            <a:off x="4900585" y="4617278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5411128" y="1038447"/>
            <a:ext cx="2672226" cy="473670"/>
            <a:chOff x="5411128" y="1038447"/>
            <a:chExt cx="2672226" cy="4736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3" name="Freeform: Shape 6">
              <a:extLst>
                <a:ext uri="{FF2B5EF4-FFF2-40B4-BE49-F238E27FC236}">
                  <a16:creationId xmlns:a16="http://schemas.microsoft.com/office/drawing/2014/main" xmlns="" id="{98F0CDC1-F1A9-400F-BF48-3AA532D7CE47}"/>
                </a:ext>
              </a:extLst>
            </p:cNvPr>
            <p:cNvSpPr/>
            <p:nvPr/>
          </p:nvSpPr>
          <p:spPr>
            <a:xfrm rot="10800000" flipH="1" flipV="1">
              <a:off x="7032487" y="1038447"/>
              <a:ext cx="1050867" cy="473670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grpFill/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xmlns="" id="{F071447E-8E9B-4185-8922-458D9857DB43}"/>
                </a:ext>
              </a:extLst>
            </p:cNvPr>
            <p:cNvGrpSpPr/>
            <p:nvPr/>
          </p:nvGrpSpPr>
          <p:grpSpPr>
            <a:xfrm rot="10800000" flipV="1">
              <a:off x="5411128" y="1301416"/>
              <a:ext cx="60870" cy="58710"/>
              <a:chOff x="5432791" y="5667609"/>
              <a:chExt cx="655355" cy="517912"/>
            </a:xfrm>
            <a:grpFill/>
          </p:grpSpPr>
          <p:sp>
            <p:nvSpPr>
              <p:cNvPr id="26" name="Freeform: Shape 9">
                <a:extLst>
                  <a:ext uri="{FF2B5EF4-FFF2-40B4-BE49-F238E27FC236}">
                    <a16:creationId xmlns:a16="http://schemas.microsoft.com/office/drawing/2014/main" xmlns="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grp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Rectangle: Rounded Corners 10">
                <a:extLst>
                  <a:ext uri="{FF2B5EF4-FFF2-40B4-BE49-F238E27FC236}">
                    <a16:creationId xmlns:a16="http://schemas.microsoft.com/office/drawing/2014/main" xmlns="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xmlns="" id="{28C8AD76-D9D3-4C6A-B0DE-1E9002214349}"/>
                </a:ext>
              </a:extLst>
            </p:cNvPr>
            <p:cNvSpPr/>
            <p:nvPr/>
          </p:nvSpPr>
          <p:spPr>
            <a:xfrm rot="10800000" flipH="1" flipV="1">
              <a:off x="5471998" y="1312721"/>
              <a:ext cx="1687392" cy="18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สามเหลี่ยมหน้าจั่ว 28"/>
          <p:cNvSpPr/>
          <p:nvPr/>
        </p:nvSpPr>
        <p:spPr>
          <a:xfrm rot="10800000">
            <a:off x="2578568" y="1661432"/>
            <a:ext cx="767060" cy="56364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-161365" y="6411558"/>
            <a:ext cx="12478871" cy="5701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2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642</Words>
  <Application>Microsoft Office PowerPoint</Application>
  <PresentationFormat>แบบจอกว้าง</PresentationFormat>
  <Paragraphs>62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맑은 고딕</vt:lpstr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ทำไมต้องมี พ.ร.บ. ไซเบอร์</vt:lpstr>
      <vt:lpstr>สาระสำคัญกฎหมายว่าด้วย การรักษาความมั่นคงปลอดภัยไซเบอร์</vt:lpstr>
      <vt:lpstr>หน่วยงานหลักๆ </vt:lpstr>
      <vt:lpstr>หน่วยงานหลักๆ </vt:lpstr>
      <vt:lpstr>หน่วยงานหลักๆ </vt:lpstr>
      <vt:lpstr>หน่วยงานหลักๆ </vt:lpstr>
      <vt:lpstr>ประชาชนได้อะไรจาก พ.ร.บ. ไซเบอร์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AIT</dc:creator>
  <cp:lastModifiedBy>HPG4</cp:lastModifiedBy>
  <cp:revision>71</cp:revision>
  <cp:lastPrinted>2019-07-01T02:34:21Z</cp:lastPrinted>
  <dcterms:created xsi:type="dcterms:W3CDTF">2019-06-28T04:34:22Z</dcterms:created>
  <dcterms:modified xsi:type="dcterms:W3CDTF">2019-07-01T02:34:35Z</dcterms:modified>
</cp:coreProperties>
</file>